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67" r:id="rId4"/>
    <p:sldId id="268" r:id="rId5"/>
    <p:sldId id="263" r:id="rId6"/>
    <p:sldId id="270" r:id="rId7"/>
    <p:sldId id="265" r:id="rId8"/>
    <p:sldId id="272" r:id="rId9"/>
    <p:sldId id="273" r:id="rId10"/>
    <p:sldId id="274" r:id="rId11"/>
    <p:sldId id="275" r:id="rId12"/>
    <p:sldId id="277" r:id="rId13"/>
    <p:sldId id="278" r:id="rId14"/>
    <p:sldId id="279" r:id="rId15"/>
    <p:sldId id="280" r:id="rId16"/>
    <p:sldId id="281" r:id="rId17"/>
    <p:sldId id="283" r:id="rId18"/>
    <p:sldId id="284" r:id="rId19"/>
    <p:sldId id="285" r:id="rId20"/>
    <p:sldId id="286" r:id="rId21"/>
    <p:sldId id="259" r:id="rId22"/>
    <p:sldId id="260" r:id="rId23"/>
    <p:sldId id="266"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53" d="100"/>
          <a:sy n="53" d="100"/>
        </p:scale>
        <p:origin x="8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k Congress, Didem" userId="ba12ee2f-ae44-4c2e-a444-25f6ba8f1065" providerId="ADAL" clId="{E4C02AB6-C5EF-A743-921A-B85343C2AAE0}"/>
    <pc:docChg chg="undo custSel addSld delSld modSld sldOrd">
      <pc:chgData name="Yamak Congress, Didem" userId="ba12ee2f-ae44-4c2e-a444-25f6ba8f1065" providerId="ADAL" clId="{E4C02AB6-C5EF-A743-921A-B85343C2AAE0}" dt="2023-06-27T16:01:51.770" v="445" actId="20577"/>
      <pc:docMkLst>
        <pc:docMk/>
      </pc:docMkLst>
      <pc:sldChg chg="modSp mod">
        <pc:chgData name="Yamak Congress, Didem" userId="ba12ee2f-ae44-4c2e-a444-25f6ba8f1065" providerId="ADAL" clId="{E4C02AB6-C5EF-A743-921A-B85343C2AAE0}" dt="2023-06-16T20:06:11.770" v="169" actId="20577"/>
        <pc:sldMkLst>
          <pc:docMk/>
          <pc:sldMk cId="962197414" sldId="257"/>
        </pc:sldMkLst>
        <pc:spChg chg="mod">
          <ac:chgData name="Yamak Congress, Didem" userId="ba12ee2f-ae44-4c2e-a444-25f6ba8f1065" providerId="ADAL" clId="{E4C02AB6-C5EF-A743-921A-B85343C2AAE0}" dt="2023-06-16T20:06:11.770" v="169" actId="20577"/>
          <ac:spMkLst>
            <pc:docMk/>
            <pc:sldMk cId="962197414" sldId="257"/>
            <ac:spMk id="3" creationId="{034A677C-3327-2AEF-370C-2524B0F92DAE}"/>
          </ac:spMkLst>
        </pc:spChg>
      </pc:sldChg>
      <pc:sldChg chg="modSp mod">
        <pc:chgData name="Yamak Congress, Didem" userId="ba12ee2f-ae44-4c2e-a444-25f6ba8f1065" providerId="ADAL" clId="{E4C02AB6-C5EF-A743-921A-B85343C2AAE0}" dt="2023-06-16T20:05:48.424" v="159" actId="20577"/>
        <pc:sldMkLst>
          <pc:docMk/>
          <pc:sldMk cId="3258398411" sldId="258"/>
        </pc:sldMkLst>
        <pc:spChg chg="mod">
          <ac:chgData name="Yamak Congress, Didem" userId="ba12ee2f-ae44-4c2e-a444-25f6ba8f1065" providerId="ADAL" clId="{E4C02AB6-C5EF-A743-921A-B85343C2AAE0}" dt="2023-06-16T20:05:48.424" v="159" actId="20577"/>
          <ac:spMkLst>
            <pc:docMk/>
            <pc:sldMk cId="3258398411" sldId="258"/>
            <ac:spMk id="3" creationId="{214D968E-242A-0A8D-B7E0-3AC9DE58D285}"/>
          </ac:spMkLst>
        </pc:spChg>
      </pc:sldChg>
      <pc:sldChg chg="modSp mod">
        <pc:chgData name="Yamak Congress, Didem" userId="ba12ee2f-ae44-4c2e-a444-25f6ba8f1065" providerId="ADAL" clId="{E4C02AB6-C5EF-A743-921A-B85343C2AAE0}" dt="2023-06-27T16:00:32.280" v="394" actId="20577"/>
        <pc:sldMkLst>
          <pc:docMk/>
          <pc:sldMk cId="687836276" sldId="259"/>
        </pc:sldMkLst>
        <pc:spChg chg="mod">
          <ac:chgData name="Yamak Congress, Didem" userId="ba12ee2f-ae44-4c2e-a444-25f6ba8f1065" providerId="ADAL" clId="{E4C02AB6-C5EF-A743-921A-B85343C2AAE0}" dt="2023-06-27T16:00:09.536" v="343" actId="20577"/>
          <ac:spMkLst>
            <pc:docMk/>
            <pc:sldMk cId="687836276" sldId="259"/>
            <ac:spMk id="2" creationId="{A7A63A24-D55B-DA48-5330-59BCEA89954D}"/>
          </ac:spMkLst>
        </pc:spChg>
        <pc:spChg chg="mod">
          <ac:chgData name="Yamak Congress, Didem" userId="ba12ee2f-ae44-4c2e-a444-25f6ba8f1065" providerId="ADAL" clId="{E4C02AB6-C5EF-A743-921A-B85343C2AAE0}" dt="2023-06-27T16:00:32.280" v="394" actId="20577"/>
          <ac:spMkLst>
            <pc:docMk/>
            <pc:sldMk cId="687836276" sldId="259"/>
            <ac:spMk id="3" creationId="{44CE0112-9431-4320-AAFD-B19229B5F891}"/>
          </ac:spMkLst>
        </pc:spChg>
      </pc:sldChg>
      <pc:sldChg chg="modSp mod">
        <pc:chgData name="Yamak Congress, Didem" userId="ba12ee2f-ae44-4c2e-a444-25f6ba8f1065" providerId="ADAL" clId="{E4C02AB6-C5EF-A743-921A-B85343C2AAE0}" dt="2023-06-16T20:09:08.403" v="323" actId="20577"/>
        <pc:sldMkLst>
          <pc:docMk/>
          <pc:sldMk cId="4132292267" sldId="260"/>
        </pc:sldMkLst>
        <pc:spChg chg="mod">
          <ac:chgData name="Yamak Congress, Didem" userId="ba12ee2f-ae44-4c2e-a444-25f6ba8f1065" providerId="ADAL" clId="{E4C02AB6-C5EF-A743-921A-B85343C2AAE0}" dt="2023-06-16T20:09:08.403" v="323" actId="20577"/>
          <ac:spMkLst>
            <pc:docMk/>
            <pc:sldMk cId="4132292267" sldId="260"/>
            <ac:spMk id="3" creationId="{8E67A3B2-1967-1296-DE8C-B630FBC41376}"/>
          </ac:spMkLst>
        </pc:spChg>
      </pc:sldChg>
      <pc:sldChg chg="modSp mod">
        <pc:chgData name="Yamak Congress, Didem" userId="ba12ee2f-ae44-4c2e-a444-25f6ba8f1065" providerId="ADAL" clId="{E4C02AB6-C5EF-A743-921A-B85343C2AAE0}" dt="2023-06-16T20:03:59.154" v="15" actId="20577"/>
        <pc:sldMkLst>
          <pc:docMk/>
          <pc:sldMk cId="2342784101" sldId="261"/>
        </pc:sldMkLst>
        <pc:spChg chg="mod">
          <ac:chgData name="Yamak Congress, Didem" userId="ba12ee2f-ae44-4c2e-a444-25f6ba8f1065" providerId="ADAL" clId="{E4C02AB6-C5EF-A743-921A-B85343C2AAE0}" dt="2023-06-16T20:03:59.154" v="15" actId="20577"/>
          <ac:spMkLst>
            <pc:docMk/>
            <pc:sldMk cId="2342784101" sldId="261"/>
            <ac:spMk id="3" creationId="{6C0D30E2-0B28-DC7D-1336-A92216479D2B}"/>
          </ac:spMkLst>
        </pc:spChg>
      </pc:sldChg>
      <pc:sldChg chg="modSp mod ord">
        <pc:chgData name="Yamak Congress, Didem" userId="ba12ee2f-ae44-4c2e-a444-25f6ba8f1065" providerId="ADAL" clId="{E4C02AB6-C5EF-A743-921A-B85343C2AAE0}" dt="2023-06-16T20:10:00.958" v="327" actId="20577"/>
        <pc:sldMkLst>
          <pc:docMk/>
          <pc:sldMk cId="3283449465" sldId="264"/>
        </pc:sldMkLst>
        <pc:spChg chg="mod">
          <ac:chgData name="Yamak Congress, Didem" userId="ba12ee2f-ae44-4c2e-a444-25f6ba8f1065" providerId="ADAL" clId="{E4C02AB6-C5EF-A743-921A-B85343C2AAE0}" dt="2023-06-16T20:09:31.714" v="324" actId="313"/>
          <ac:spMkLst>
            <pc:docMk/>
            <pc:sldMk cId="3283449465" sldId="264"/>
            <ac:spMk id="2" creationId="{2F224975-7ABD-C587-5784-B1DDA7850155}"/>
          </ac:spMkLst>
        </pc:spChg>
        <pc:spChg chg="mod">
          <ac:chgData name="Yamak Congress, Didem" userId="ba12ee2f-ae44-4c2e-a444-25f6ba8f1065" providerId="ADAL" clId="{E4C02AB6-C5EF-A743-921A-B85343C2AAE0}" dt="2023-06-16T20:10:00.958" v="327" actId="20577"/>
          <ac:spMkLst>
            <pc:docMk/>
            <pc:sldMk cId="3283449465" sldId="264"/>
            <ac:spMk id="3" creationId="{8E67A3B2-1967-1296-DE8C-B630FBC41376}"/>
          </ac:spMkLst>
        </pc:spChg>
      </pc:sldChg>
      <pc:sldChg chg="new del">
        <pc:chgData name="Yamak Congress, Didem" userId="ba12ee2f-ae44-4c2e-a444-25f6ba8f1065" providerId="ADAL" clId="{E4C02AB6-C5EF-A743-921A-B85343C2AAE0}" dt="2023-06-27T16:01:18.305" v="397" actId="2696"/>
        <pc:sldMkLst>
          <pc:docMk/>
          <pc:sldMk cId="2689675027" sldId="265"/>
        </pc:sldMkLst>
      </pc:sldChg>
      <pc:sldChg chg="modSp add mod">
        <pc:chgData name="Yamak Congress, Didem" userId="ba12ee2f-ae44-4c2e-a444-25f6ba8f1065" providerId="ADAL" clId="{E4C02AB6-C5EF-A743-921A-B85343C2AAE0}" dt="2023-06-27T16:01:51.770" v="445" actId="20577"/>
        <pc:sldMkLst>
          <pc:docMk/>
          <pc:sldMk cId="835196425" sldId="266"/>
        </pc:sldMkLst>
        <pc:spChg chg="mod">
          <ac:chgData name="Yamak Congress, Didem" userId="ba12ee2f-ae44-4c2e-a444-25f6ba8f1065" providerId="ADAL" clId="{E4C02AB6-C5EF-A743-921A-B85343C2AAE0}" dt="2023-06-27T16:01:22.650" v="407" actId="20577"/>
          <ac:spMkLst>
            <pc:docMk/>
            <pc:sldMk cId="835196425" sldId="266"/>
            <ac:spMk id="2" creationId="{2F224975-7ABD-C587-5784-B1DDA7850155}"/>
          </ac:spMkLst>
        </pc:spChg>
        <pc:spChg chg="mod">
          <ac:chgData name="Yamak Congress, Didem" userId="ba12ee2f-ae44-4c2e-a444-25f6ba8f1065" providerId="ADAL" clId="{E4C02AB6-C5EF-A743-921A-B85343C2AAE0}" dt="2023-06-27T16:01:51.770" v="445" actId="20577"/>
          <ac:spMkLst>
            <pc:docMk/>
            <pc:sldMk cId="835196425" sldId="266"/>
            <ac:spMk id="3" creationId="{8E67A3B2-1967-1296-DE8C-B630FBC413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10/20/2024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10/20/2024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en-us/microsoft-365/powerpoint" TargetMode="External"/><Relationship Id="rId2" Type="http://schemas.openxmlformats.org/officeDocument/2006/relationships/hyperlink" Target="https://www.tinkercad.com/" TargetMode="External"/><Relationship Id="rId1" Type="http://schemas.openxmlformats.org/officeDocument/2006/relationships/slideLayout" Target="../slideLayouts/slideLayout2.xml"/><Relationship Id="rId4" Type="http://schemas.openxmlformats.org/officeDocument/2006/relationships/hyperlink" Target="https://www.instructables.com/Multiple-LEDs-Breadboards-With-Arduino-in-Tinker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ur-coded on electronic circuit board">
            <a:extLst>
              <a:ext uri="{FF2B5EF4-FFF2-40B4-BE49-F238E27FC236}">
                <a16:creationId xmlns:a16="http://schemas.microsoft.com/office/drawing/2014/main" id="{88FC0124-86FC-BEFC-842C-8F21701C256A}"/>
              </a:ext>
            </a:extLst>
          </p:cNvPr>
          <p:cNvPicPr>
            <a:picLocks noChangeAspect="1"/>
          </p:cNvPicPr>
          <p:nvPr/>
        </p:nvPicPr>
        <p:blipFill>
          <a:blip r:embed="rId2"/>
          <a:srcRect l="6589" r="-1"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838200" y="365125"/>
            <a:ext cx="3822189" cy="1899912"/>
          </a:xfrm>
        </p:spPr>
        <p:txBody>
          <a:bodyPr vert="horz" lIns="91440" tIns="45720" rIns="91440" bIns="45720" rtlCol="0" anchor="ctr">
            <a:normAutofit fontScale="90000"/>
          </a:bodyPr>
          <a:lstStyle/>
          <a:p>
            <a:pPr algn="l"/>
            <a:r>
              <a:rPr lang="en-US" sz="4400" b="1" dirty="0">
                <a:latin typeface="Times New Roman" panose="02020603050405020304" pitchFamily="18" charset="0"/>
                <a:cs typeface="Times New Roman" panose="02020603050405020304" pitchFamily="18" charset="0"/>
              </a:rPr>
              <a:t>Smart Home Security System</a:t>
            </a: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 </a:t>
            </a:r>
            <a:br>
              <a:rPr lang="en-US" sz="3100" dirty="0">
                <a:latin typeface="Times New Roman" panose="02020603050405020304" pitchFamily="18"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a:xfrm>
            <a:off x="838200" y="2434201"/>
            <a:ext cx="3822189" cy="3742762"/>
          </a:xfrm>
        </p:spPr>
        <p:txBody>
          <a:bodyPr vert="horz" lIns="91440" tIns="45720" rIns="91440" bIns="45720" rtlCol="0">
            <a:normAutofit/>
          </a:bodyPr>
          <a:lstStyle/>
          <a:p>
            <a:pPr indent="-2286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CEIS101 Final Course Project</a:t>
            </a:r>
          </a:p>
          <a:p>
            <a:pPr indent="-2286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Module 7 </a:t>
            </a:r>
          </a:p>
          <a:p>
            <a:pPr indent="-2286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Lupita Todd</a:t>
            </a:r>
          </a:p>
          <a:p>
            <a:pPr indent="-2286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Professor Kristopher Velazquez</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Arduino Code (screenshot)</a:t>
            </a:r>
          </a:p>
        </p:txBody>
      </p:sp>
      <p:pic>
        <p:nvPicPr>
          <p:cNvPr id="5" name="Content Placeholder 4">
            <a:extLst>
              <a:ext uri="{FF2B5EF4-FFF2-40B4-BE49-F238E27FC236}">
                <a16:creationId xmlns:a16="http://schemas.microsoft.com/office/drawing/2014/main" id="{E5442C2E-4D62-C00C-168F-FE3CB8071C91}"/>
              </a:ext>
            </a:extLst>
          </p:cNvPr>
          <p:cNvPicPr>
            <a:picLocks noGrp="1" noChangeAspect="1"/>
          </p:cNvPicPr>
          <p:nvPr>
            <p:ph idx="1"/>
          </p:nvPr>
        </p:nvPicPr>
        <p:blipFill>
          <a:blip r:embed="rId2"/>
          <a:stretch>
            <a:fillRect/>
          </a:stretch>
        </p:blipFill>
        <p:spPr>
          <a:xfrm>
            <a:off x="1361882" y="1825625"/>
            <a:ext cx="9468235" cy="4351338"/>
          </a:xfrm>
        </p:spPr>
      </p:pic>
    </p:spTree>
    <p:extLst>
      <p:ext uri="{BB962C8B-B14F-4D97-AF65-F5344CB8AC3E}">
        <p14:creationId xmlns:p14="http://schemas.microsoft.com/office/powerpoint/2010/main" val="92521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Serial Monitor (screenshot)</a:t>
            </a:r>
          </a:p>
        </p:txBody>
      </p:sp>
      <p:pic>
        <p:nvPicPr>
          <p:cNvPr id="5" name="Content Placeholder 4">
            <a:extLst>
              <a:ext uri="{FF2B5EF4-FFF2-40B4-BE49-F238E27FC236}">
                <a16:creationId xmlns:a16="http://schemas.microsoft.com/office/drawing/2014/main" id="{FD99FD2D-D915-FD7B-ECD7-43F209471276}"/>
              </a:ext>
            </a:extLst>
          </p:cNvPr>
          <p:cNvPicPr>
            <a:picLocks noGrp="1" noChangeAspect="1"/>
          </p:cNvPicPr>
          <p:nvPr>
            <p:ph idx="1"/>
          </p:nvPr>
        </p:nvPicPr>
        <p:blipFill>
          <a:blip r:embed="rId2"/>
          <a:stretch>
            <a:fillRect/>
          </a:stretch>
        </p:blipFill>
        <p:spPr>
          <a:xfrm>
            <a:off x="1434207" y="1825625"/>
            <a:ext cx="9323585" cy="4351338"/>
          </a:xfrm>
        </p:spPr>
      </p:pic>
    </p:spTree>
    <p:extLst>
      <p:ext uri="{BB962C8B-B14F-4D97-AF65-F5344CB8AC3E}">
        <p14:creationId xmlns:p14="http://schemas.microsoft.com/office/powerpoint/2010/main" val="52227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Circuit with green LED on (picture)</a:t>
            </a:r>
          </a:p>
        </p:txBody>
      </p:sp>
      <p:sp>
        <p:nvSpPr>
          <p:cNvPr id="4" name="Content Placeholder 3">
            <a:extLst>
              <a:ext uri="{FF2B5EF4-FFF2-40B4-BE49-F238E27FC236}">
                <a16:creationId xmlns:a16="http://schemas.microsoft.com/office/drawing/2014/main" id="{EB68325B-EEA4-4913-97FC-C9A83D32FE1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377C5B1-FAD0-BF75-914F-D5D22FDBE850}"/>
              </a:ext>
            </a:extLst>
          </p:cNvPr>
          <p:cNvPicPr>
            <a:picLocks noChangeAspect="1"/>
          </p:cNvPicPr>
          <p:nvPr/>
        </p:nvPicPr>
        <p:blipFill>
          <a:blip r:embed="rId2"/>
          <a:stretch>
            <a:fillRect/>
          </a:stretch>
        </p:blipFill>
        <p:spPr>
          <a:xfrm>
            <a:off x="838200" y="1690688"/>
            <a:ext cx="10515600" cy="4605181"/>
          </a:xfrm>
          <a:prstGeom prst="rect">
            <a:avLst/>
          </a:prstGeom>
        </p:spPr>
      </p:pic>
    </p:spTree>
    <p:extLst>
      <p:ext uri="{BB962C8B-B14F-4D97-AF65-F5344CB8AC3E}">
        <p14:creationId xmlns:p14="http://schemas.microsoft.com/office/powerpoint/2010/main" val="424363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Circuit with yellow LED on (picture)</a:t>
            </a:r>
          </a:p>
        </p:txBody>
      </p:sp>
      <p:pic>
        <p:nvPicPr>
          <p:cNvPr id="5" name="Content Placeholder 4">
            <a:extLst>
              <a:ext uri="{FF2B5EF4-FFF2-40B4-BE49-F238E27FC236}">
                <a16:creationId xmlns:a16="http://schemas.microsoft.com/office/drawing/2014/main" id="{1D3B2BC5-F432-2F16-1485-F903558BAD5E}"/>
              </a:ext>
            </a:extLst>
          </p:cNvPr>
          <p:cNvPicPr>
            <a:picLocks noGrp="1" noChangeAspect="1"/>
          </p:cNvPicPr>
          <p:nvPr>
            <p:ph idx="1"/>
          </p:nvPr>
        </p:nvPicPr>
        <p:blipFill>
          <a:blip r:embed="rId2"/>
          <a:stretch>
            <a:fillRect/>
          </a:stretch>
        </p:blipFill>
        <p:spPr>
          <a:xfrm>
            <a:off x="1103086" y="1825625"/>
            <a:ext cx="10250713" cy="4459061"/>
          </a:xfrm>
        </p:spPr>
      </p:pic>
    </p:spTree>
    <p:extLst>
      <p:ext uri="{BB962C8B-B14F-4D97-AF65-F5344CB8AC3E}">
        <p14:creationId xmlns:p14="http://schemas.microsoft.com/office/powerpoint/2010/main" val="251526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Circuit with red LED on (picture)</a:t>
            </a:r>
          </a:p>
        </p:txBody>
      </p:sp>
      <p:pic>
        <p:nvPicPr>
          <p:cNvPr id="5" name="Content Placeholder 4">
            <a:extLst>
              <a:ext uri="{FF2B5EF4-FFF2-40B4-BE49-F238E27FC236}">
                <a16:creationId xmlns:a16="http://schemas.microsoft.com/office/drawing/2014/main" id="{F52D24E0-A9D8-33C8-E35B-3997A313F6F2}"/>
              </a:ext>
            </a:extLst>
          </p:cNvPr>
          <p:cNvPicPr>
            <a:picLocks noGrp="1" noChangeAspect="1"/>
          </p:cNvPicPr>
          <p:nvPr>
            <p:ph idx="1"/>
          </p:nvPr>
        </p:nvPicPr>
        <p:blipFill>
          <a:blip r:embed="rId2"/>
          <a:stretch>
            <a:fillRect/>
          </a:stretch>
        </p:blipFill>
        <p:spPr>
          <a:xfrm>
            <a:off x="1117600" y="1825625"/>
            <a:ext cx="9724571" cy="4386489"/>
          </a:xfrm>
        </p:spPr>
      </p:pic>
    </p:spTree>
    <p:extLst>
      <p:ext uri="{BB962C8B-B14F-4D97-AF65-F5344CB8AC3E}">
        <p14:creationId xmlns:p14="http://schemas.microsoft.com/office/powerpoint/2010/main" val="207709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Arduino Code (screenshot)</a:t>
            </a:r>
          </a:p>
        </p:txBody>
      </p:sp>
      <p:pic>
        <p:nvPicPr>
          <p:cNvPr id="5" name="Content Placeholder 4">
            <a:extLst>
              <a:ext uri="{FF2B5EF4-FFF2-40B4-BE49-F238E27FC236}">
                <a16:creationId xmlns:a16="http://schemas.microsoft.com/office/drawing/2014/main" id="{AF1C82B3-1B30-B06D-FED3-050D8F5EBCE2}"/>
              </a:ext>
            </a:extLst>
          </p:cNvPr>
          <p:cNvPicPr>
            <a:picLocks noGrp="1" noChangeAspect="1"/>
          </p:cNvPicPr>
          <p:nvPr>
            <p:ph idx="1"/>
          </p:nvPr>
        </p:nvPicPr>
        <p:blipFill>
          <a:blip r:embed="rId2"/>
          <a:stretch>
            <a:fillRect/>
          </a:stretch>
        </p:blipFill>
        <p:spPr>
          <a:xfrm>
            <a:off x="2197131" y="1506877"/>
            <a:ext cx="7345180" cy="4802187"/>
          </a:xfrm>
        </p:spPr>
      </p:pic>
    </p:spTree>
    <p:extLst>
      <p:ext uri="{BB962C8B-B14F-4D97-AF65-F5344CB8AC3E}">
        <p14:creationId xmlns:p14="http://schemas.microsoft.com/office/powerpoint/2010/main" val="237226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Plot of data (graph from Excel)</a:t>
            </a:r>
          </a:p>
        </p:txBody>
      </p:sp>
      <p:pic>
        <p:nvPicPr>
          <p:cNvPr id="5" name="Content Placeholder 4">
            <a:extLst>
              <a:ext uri="{FF2B5EF4-FFF2-40B4-BE49-F238E27FC236}">
                <a16:creationId xmlns:a16="http://schemas.microsoft.com/office/drawing/2014/main" id="{61113EFD-E92F-6BCC-A1FB-CA99C3C36FB2}"/>
              </a:ext>
            </a:extLst>
          </p:cNvPr>
          <p:cNvPicPr>
            <a:picLocks noGrp="1" noChangeAspect="1"/>
          </p:cNvPicPr>
          <p:nvPr>
            <p:ph idx="1"/>
          </p:nvPr>
        </p:nvPicPr>
        <p:blipFill>
          <a:blip r:embed="rId2"/>
          <a:stretch>
            <a:fillRect/>
          </a:stretch>
        </p:blipFill>
        <p:spPr>
          <a:xfrm>
            <a:off x="275236" y="1347497"/>
            <a:ext cx="5645880" cy="5145378"/>
          </a:xfrm>
        </p:spPr>
      </p:pic>
      <p:pic>
        <p:nvPicPr>
          <p:cNvPr id="7" name="Picture 6">
            <a:extLst>
              <a:ext uri="{FF2B5EF4-FFF2-40B4-BE49-F238E27FC236}">
                <a16:creationId xmlns:a16="http://schemas.microsoft.com/office/drawing/2014/main" id="{6FA95FD1-92B3-4305-F1BD-D457CAA4106C}"/>
              </a:ext>
            </a:extLst>
          </p:cNvPr>
          <p:cNvPicPr>
            <a:picLocks noChangeAspect="1"/>
          </p:cNvPicPr>
          <p:nvPr/>
        </p:nvPicPr>
        <p:blipFill>
          <a:blip r:embed="rId3"/>
          <a:stretch>
            <a:fillRect/>
          </a:stretch>
        </p:blipFill>
        <p:spPr>
          <a:xfrm>
            <a:off x="6270886" y="1347497"/>
            <a:ext cx="5796034" cy="4980732"/>
          </a:xfrm>
          <a:prstGeom prst="rect">
            <a:avLst/>
          </a:prstGeom>
        </p:spPr>
      </p:pic>
    </p:spTree>
    <p:extLst>
      <p:ext uri="{BB962C8B-B14F-4D97-AF65-F5344CB8AC3E}">
        <p14:creationId xmlns:p14="http://schemas.microsoft.com/office/powerpoint/2010/main" val="369879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Circuit with automated LED off (picture)</a:t>
            </a:r>
          </a:p>
        </p:txBody>
      </p:sp>
      <p:pic>
        <p:nvPicPr>
          <p:cNvPr id="5" name="Content Placeholder 4">
            <a:extLst>
              <a:ext uri="{FF2B5EF4-FFF2-40B4-BE49-F238E27FC236}">
                <a16:creationId xmlns:a16="http://schemas.microsoft.com/office/drawing/2014/main" id="{007A6687-3A04-C347-A3FD-99A445A56518}"/>
              </a:ext>
            </a:extLst>
          </p:cNvPr>
          <p:cNvPicPr>
            <a:picLocks noGrp="1" noChangeAspect="1"/>
          </p:cNvPicPr>
          <p:nvPr>
            <p:ph idx="1"/>
          </p:nvPr>
        </p:nvPicPr>
        <p:blipFill>
          <a:blip r:embed="rId2"/>
          <a:stretch>
            <a:fillRect/>
          </a:stretch>
        </p:blipFill>
        <p:spPr>
          <a:xfrm>
            <a:off x="1409076" y="1825625"/>
            <a:ext cx="9188970" cy="4488089"/>
          </a:xfrm>
        </p:spPr>
      </p:pic>
    </p:spTree>
    <p:extLst>
      <p:ext uri="{BB962C8B-B14F-4D97-AF65-F5344CB8AC3E}">
        <p14:creationId xmlns:p14="http://schemas.microsoft.com/office/powerpoint/2010/main" val="195418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Circuit with automated LED on (picture)</a:t>
            </a:r>
          </a:p>
        </p:txBody>
      </p:sp>
      <p:pic>
        <p:nvPicPr>
          <p:cNvPr id="5" name="Content Placeholder 4">
            <a:extLst>
              <a:ext uri="{FF2B5EF4-FFF2-40B4-BE49-F238E27FC236}">
                <a16:creationId xmlns:a16="http://schemas.microsoft.com/office/drawing/2014/main" id="{2F5192A8-4541-2F46-00ED-93F93072B363}"/>
              </a:ext>
            </a:extLst>
          </p:cNvPr>
          <p:cNvPicPr>
            <a:picLocks noGrp="1" noChangeAspect="1"/>
          </p:cNvPicPr>
          <p:nvPr>
            <p:ph idx="1"/>
          </p:nvPr>
        </p:nvPicPr>
        <p:blipFill>
          <a:blip r:embed="rId2"/>
          <a:stretch>
            <a:fillRect/>
          </a:stretch>
        </p:blipFill>
        <p:spPr>
          <a:xfrm>
            <a:off x="1393371" y="1825625"/>
            <a:ext cx="9324596" cy="4459061"/>
          </a:xfrm>
        </p:spPr>
      </p:pic>
    </p:spTree>
    <p:extLst>
      <p:ext uri="{BB962C8B-B14F-4D97-AF65-F5344CB8AC3E}">
        <p14:creationId xmlns:p14="http://schemas.microsoft.com/office/powerpoint/2010/main" val="54201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Arduino Code (screenshot)</a:t>
            </a:r>
          </a:p>
        </p:txBody>
      </p:sp>
      <p:pic>
        <p:nvPicPr>
          <p:cNvPr id="5" name="Content Placeholder 4">
            <a:extLst>
              <a:ext uri="{FF2B5EF4-FFF2-40B4-BE49-F238E27FC236}">
                <a16:creationId xmlns:a16="http://schemas.microsoft.com/office/drawing/2014/main" id="{A15AC0CF-83ED-8ED4-23B8-5AECE8BA1630}"/>
              </a:ext>
            </a:extLst>
          </p:cNvPr>
          <p:cNvPicPr>
            <a:picLocks noGrp="1" noChangeAspect="1"/>
          </p:cNvPicPr>
          <p:nvPr>
            <p:ph idx="1"/>
          </p:nvPr>
        </p:nvPicPr>
        <p:blipFill>
          <a:blip r:embed="rId2"/>
          <a:stretch>
            <a:fillRect/>
          </a:stretch>
        </p:blipFill>
        <p:spPr>
          <a:xfrm>
            <a:off x="644577" y="1564368"/>
            <a:ext cx="5561351" cy="4667250"/>
          </a:xfrm>
        </p:spPr>
      </p:pic>
    </p:spTree>
    <p:extLst>
      <p:ext uri="{BB962C8B-B14F-4D97-AF65-F5344CB8AC3E}">
        <p14:creationId xmlns:p14="http://schemas.microsoft.com/office/powerpoint/2010/main" val="199606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normAutofit fontScale="92500" lnSpcReduction="20000"/>
          </a:bodyPr>
          <a:lstStyle/>
          <a:p>
            <a:pPr marL="0" indent="0">
              <a:buNone/>
            </a:pPr>
            <a:r>
              <a:rPr lang="en-US" b="1" dirty="0">
                <a:solidFill>
                  <a:srgbClr val="FF0000"/>
                </a:solidFill>
              </a:rPr>
              <a:t> </a:t>
            </a:r>
            <a:r>
              <a:rPr lang="en-US"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is a IOT device that simulates a smart home automation and security system. It monitors the home condition. It uses sensors that trigger the LED lights indicating when the door is open and closed also triggering an alarm sound.</a:t>
            </a:r>
          </a:p>
          <a:p>
            <a:pPr marL="0" indent="0">
              <a:buNone/>
            </a:pPr>
            <a:r>
              <a:rPr lang="en-US" dirty="0">
                <a:latin typeface="Times New Roman" panose="02020603050405020304" pitchFamily="18" charset="0"/>
                <a:cs typeface="Times New Roman" panose="02020603050405020304" pitchFamily="18" charset="0"/>
              </a:rPr>
              <a:t>	The sensors trigger the LED lights indicating when the door is open and closed, also triggering an alarm sound.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Tools used: PowerPoint, Tinker CAD, Microsoft Excel, Notepad.</a:t>
            </a:r>
          </a:p>
          <a:p>
            <a:pPr marL="0" indent="0">
              <a:buNone/>
            </a:pPr>
            <a:r>
              <a:rPr lang="en-US" dirty="0">
                <a:latin typeface="Times New Roman" panose="02020603050405020304" pitchFamily="18" charset="0"/>
                <a:cs typeface="Times New Roman" panose="02020603050405020304" pitchFamily="18" charset="0"/>
              </a:rPr>
              <a:t>Hardware used: Arduino board circuit, bread board, LED automated lights (red, yellow, green, blue), active buzzer, ultrasonic distance sensor, photoresistor (light dependent resistor), wires, USB to type B cable, photocell, passive buzzer, ground wires,  resistor. </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Serial Monitor (screenshot)</a:t>
            </a:r>
          </a:p>
        </p:txBody>
      </p:sp>
      <p:pic>
        <p:nvPicPr>
          <p:cNvPr id="5" name="Content Placeholder 4">
            <a:extLst>
              <a:ext uri="{FF2B5EF4-FFF2-40B4-BE49-F238E27FC236}">
                <a16:creationId xmlns:a16="http://schemas.microsoft.com/office/drawing/2014/main" id="{C0220A06-760D-B810-A0B3-4FC1A9B1FE46}"/>
              </a:ext>
            </a:extLst>
          </p:cNvPr>
          <p:cNvPicPr>
            <a:picLocks noGrp="1" noChangeAspect="1"/>
          </p:cNvPicPr>
          <p:nvPr>
            <p:ph idx="1"/>
          </p:nvPr>
        </p:nvPicPr>
        <p:blipFill>
          <a:blip r:embed="rId2"/>
          <a:stretch>
            <a:fillRect/>
          </a:stretch>
        </p:blipFill>
        <p:spPr>
          <a:xfrm>
            <a:off x="838200" y="1833474"/>
            <a:ext cx="2305372" cy="1457528"/>
          </a:xfrm>
        </p:spPr>
      </p:pic>
    </p:spTree>
    <p:extLst>
      <p:ext uri="{BB962C8B-B14F-4D97-AF65-F5344CB8AC3E}">
        <p14:creationId xmlns:p14="http://schemas.microsoft.com/office/powerpoint/2010/main" val="412158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I did have a few challenges when locating the correct ground wire points to the correct locations. By zooming in on the circuit board I was able to make the correct adjustments. Taking extra moments to learn the different hardware had been necessary to get the functions to work correctly. Using the different color wires helped me keep my wires connected properly. </a:t>
            </a:r>
          </a:p>
          <a:p>
            <a:pPr marL="0" indent="0">
              <a:buNone/>
            </a:pPr>
            <a:r>
              <a:rPr lang="en-US" dirty="0">
                <a:latin typeface="Times New Roman" panose="02020603050405020304" pitchFamily="18" charset="0"/>
                <a:cs typeface="Times New Roman" panose="02020603050405020304" pitchFamily="18" charset="0"/>
              </a:rPr>
              <a:t>I learned that being patient with the movements of the mouse while clicking the wires allowed me to be able to clean up my work and provide an orderly production. I learned how to use PowerPoint design in a creative way. While saving my deliverables in order with the titles helped me overlook any mistakes and make those changes needed for grading.</a:t>
            </a:r>
          </a:p>
        </p:txBody>
      </p:sp>
    </p:spTree>
    <p:extLst>
      <p:ext uri="{BB962C8B-B14F-4D97-AF65-F5344CB8AC3E}">
        <p14:creationId xmlns:p14="http://schemas.microsoft.com/office/powerpoint/2010/main" val="68783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a:bodyPr>
          <a:lstStyle/>
          <a:p>
            <a:pPr marL="0" indent="0">
              <a:buNone/>
            </a:pPr>
            <a:r>
              <a:rPr lang="en-US" dirty="0">
                <a:solidFill>
                  <a:srgbClr val="202124"/>
                </a:solidFill>
                <a:latin typeface="Times New Roman" panose="02020603050405020304" pitchFamily="18" charset="0"/>
                <a:cs typeface="Times New Roman" panose="02020603050405020304" pitchFamily="18" charset="0"/>
              </a:rPr>
              <a:t>	I now have knowledge of the hardware and the descriptions which will allow me to work with circuit boards in my career. Arduino Uno, Breadboard, LEDS and how to wire them to work with a ground wire, active buzzer, ultrasonic distance sensor, Photoresistor, USB to type B cable, and passive buzzers.</a:t>
            </a:r>
          </a:p>
          <a:p>
            <a:pPr marL="0" indent="0">
              <a:buNone/>
            </a:pPr>
            <a:r>
              <a:rPr lang="en-US" dirty="0">
                <a:solidFill>
                  <a:srgbClr val="202124"/>
                </a:solidFill>
                <a:latin typeface="Times New Roman" panose="02020603050405020304" pitchFamily="18" charset="0"/>
                <a:cs typeface="Times New Roman" panose="02020603050405020304" pitchFamily="18" charset="0"/>
              </a:rPr>
              <a:t>	Building projects on my own will solidify my skills and give me confidence when solving real-world problems by showcasing my understanding of hardware components and how they can be integrated.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29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Knowing how to troubleshoot wiring, power issues, or sensor integration problems will increase my confidence. Being able to solve issues on the spot is an essential skill in hardware development. I have enjoyed learning about the Arduino Uno and how Tinker CAD can help me improve my skills for my future educational goals in computer science.</a:t>
            </a:r>
          </a:p>
        </p:txBody>
      </p:sp>
    </p:spTree>
    <p:extLst>
      <p:ext uri="{BB962C8B-B14F-4D97-AF65-F5344CB8AC3E}">
        <p14:creationId xmlns:p14="http://schemas.microsoft.com/office/powerpoint/2010/main" val="83519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hlinkClick r:id="rId2"/>
              </a:rPr>
              <a:t>https://www.tinkercad.com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https://www.microsoft.com/en-us/microsoft-365/powerpoint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4"/>
              </a:rPr>
              <a:t>https://www.instructables.com/Multiple-LEDs-Breadboards-With-Arduino-in-Tinkerca/</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6756766" cy="773723"/>
          </a:xfrm>
        </p:spPr>
        <p:txBody>
          <a:bodyPr>
            <a:normAutofit/>
          </a:bodyPr>
          <a:lstStyle/>
          <a:p>
            <a:r>
              <a:rPr lang="en-US" sz="4400" dirty="0">
                <a:latin typeface="Times New Roman" panose="02020603050405020304" pitchFamily="18" charset="0"/>
                <a:cs typeface="Times New Roman" panose="02020603050405020304" pitchFamily="18" charset="0"/>
              </a:rPr>
              <a:t>Circuit (screenshot)</a:t>
            </a:r>
          </a:p>
        </p:txBody>
      </p:sp>
      <p:pic>
        <p:nvPicPr>
          <p:cNvPr id="17" name="Picture Placeholder 16">
            <a:extLst>
              <a:ext uri="{FF2B5EF4-FFF2-40B4-BE49-F238E27FC236}">
                <a16:creationId xmlns:a16="http://schemas.microsoft.com/office/drawing/2014/main" id="{4E956366-FDD3-BC39-2EFF-7375E92043AE}"/>
              </a:ext>
            </a:extLst>
          </p:cNvPr>
          <p:cNvPicPr>
            <a:picLocks noGrp="1" noChangeAspect="1"/>
          </p:cNvPicPr>
          <p:nvPr>
            <p:ph type="pic" idx="1"/>
          </p:nvPr>
        </p:nvPicPr>
        <p:blipFill>
          <a:blip r:embed="rId2"/>
          <a:srcRect l="3807" r="3807"/>
          <a:stretch/>
        </p:blipFill>
        <p:spPr>
          <a:xfrm>
            <a:off x="1500809" y="1527175"/>
            <a:ext cx="9283305" cy="4568825"/>
          </a:xfrm>
        </p:spPr>
      </p:pic>
    </p:spTree>
    <p:extLst>
      <p:ext uri="{BB962C8B-B14F-4D97-AF65-F5344CB8AC3E}">
        <p14:creationId xmlns:p14="http://schemas.microsoft.com/office/powerpoint/2010/main" val="331322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4343400" cy="773723"/>
          </a:xfrm>
        </p:spPr>
        <p:txBody>
          <a:bodyPr>
            <a:normAutofit/>
          </a:bodyPr>
          <a:lstStyle/>
          <a:p>
            <a:r>
              <a:rPr lang="en-US" sz="4400" dirty="0">
                <a:latin typeface="Times New Roman" panose="02020603050405020304" pitchFamily="18" charset="0"/>
                <a:cs typeface="Times New Roman" panose="02020603050405020304" pitchFamily="18" charset="0"/>
              </a:rPr>
              <a:t>Code (screenshot)</a:t>
            </a:r>
          </a:p>
        </p:txBody>
      </p:sp>
      <p:pic>
        <p:nvPicPr>
          <p:cNvPr id="4" name="Picture Placeholder 3">
            <a:extLst>
              <a:ext uri="{FF2B5EF4-FFF2-40B4-BE49-F238E27FC236}">
                <a16:creationId xmlns:a16="http://schemas.microsoft.com/office/drawing/2014/main" id="{B2DA2C2B-DE74-3502-4441-982FA08339B7}"/>
              </a:ext>
            </a:extLst>
          </p:cNvPr>
          <p:cNvPicPr>
            <a:picLocks noGrp="1" noChangeAspect="1"/>
          </p:cNvPicPr>
          <p:nvPr>
            <p:ph type="pic" idx="1"/>
          </p:nvPr>
        </p:nvPicPr>
        <p:blipFill>
          <a:blip r:embed="rId2"/>
          <a:srcRect l="1647" r="1647"/>
          <a:stretch/>
        </p:blipFill>
        <p:spPr>
          <a:xfrm>
            <a:off x="1393371" y="1330324"/>
            <a:ext cx="10087429" cy="4896305"/>
          </a:xfrm>
        </p:spPr>
      </p:pic>
    </p:spTree>
    <p:extLst>
      <p:ext uri="{BB962C8B-B14F-4D97-AF65-F5344CB8AC3E}">
        <p14:creationId xmlns:p14="http://schemas.microsoft.com/office/powerpoint/2010/main" val="391862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838200" y="1825625"/>
            <a:ext cx="2312773" cy="4351338"/>
          </a:xfrm>
        </p:spPr>
        <p:txBody>
          <a:bodyPr>
            <a:normAutofit fontScale="77500" lnSpcReduction="20000"/>
          </a:bodyPr>
          <a:lstStyle/>
          <a:p>
            <a:pPr>
              <a:lnSpc>
                <a:spcPct val="150000"/>
              </a:lnSpc>
            </a:pPr>
            <a:r>
              <a:rPr lang="en-US" dirty="0">
                <a:latin typeface="Times New Roman" panose="02020603050405020304" pitchFamily="18" charset="0"/>
                <a:cs typeface="Times New Roman" panose="02020603050405020304" pitchFamily="18" charset="0"/>
              </a:rPr>
              <a:t>Arduino Uno</a:t>
            </a:r>
          </a:p>
          <a:p>
            <a:pPr>
              <a:lnSpc>
                <a:spcPct val="150000"/>
              </a:lnSpc>
            </a:pPr>
            <a:r>
              <a:rPr lang="en-US" dirty="0">
                <a:latin typeface="Times New Roman" panose="02020603050405020304" pitchFamily="18" charset="0"/>
                <a:cs typeface="Times New Roman" panose="02020603050405020304" pitchFamily="18" charset="0"/>
              </a:rPr>
              <a:t>Breadboard</a:t>
            </a:r>
          </a:p>
          <a:p>
            <a:pPr>
              <a:lnSpc>
                <a:spcPct val="150000"/>
              </a:lnSpc>
            </a:pPr>
            <a:r>
              <a:rPr lang="en-US" dirty="0">
                <a:latin typeface="Times New Roman" panose="02020603050405020304" pitchFamily="18" charset="0"/>
                <a:cs typeface="Times New Roman" panose="02020603050405020304" pitchFamily="18" charset="0"/>
              </a:rPr>
              <a:t>Resistor 10k</a:t>
            </a:r>
            <a:r>
              <a:rPr lang="el-GR" dirty="0">
                <a:latin typeface="Times New Roman" panose="02020603050405020304" pitchFamily="18" charset="0"/>
                <a:cs typeface="Times New Roman" panose="02020603050405020304" pitchFamily="18" charset="0"/>
              </a:rPr>
              <a:t>Ω</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LEDs</a:t>
            </a:r>
          </a:p>
          <a:p>
            <a:pPr>
              <a:lnSpc>
                <a:spcPct val="150000"/>
              </a:lnSpc>
            </a:pPr>
            <a:r>
              <a:rPr lang="en-US" dirty="0">
                <a:latin typeface="Times New Roman" panose="02020603050405020304" pitchFamily="18" charset="0"/>
                <a:cs typeface="Times New Roman" panose="02020603050405020304" pitchFamily="18" charset="0"/>
              </a:rPr>
              <a:t>Ultrasonic Sensor </a:t>
            </a:r>
          </a:p>
          <a:p>
            <a:pPr>
              <a:lnSpc>
                <a:spcPct val="150000"/>
              </a:lnSpc>
            </a:pPr>
            <a:r>
              <a:rPr lang="en-US" dirty="0">
                <a:latin typeface="Times New Roman" panose="02020603050405020304" pitchFamily="18" charset="0"/>
                <a:cs typeface="Times New Roman" panose="02020603050405020304" pitchFamily="18" charset="0"/>
              </a:rPr>
              <a:t>Piezo</a:t>
            </a:r>
          </a:p>
          <a:p>
            <a:pPr>
              <a:lnSpc>
                <a:spcPct val="150000"/>
              </a:lnSpc>
            </a:pPr>
            <a:r>
              <a:rPr lang="en-US" dirty="0">
                <a:latin typeface="Times New Roman" panose="02020603050405020304" pitchFamily="18" charset="0"/>
                <a:cs typeface="Times New Roman" panose="02020603050405020304" pitchFamily="18" charset="0"/>
              </a:rPr>
              <a:t>Photoresistor</a:t>
            </a:r>
          </a:p>
        </p:txBody>
      </p:sp>
      <p:sp>
        <p:nvSpPr>
          <p:cNvPr id="5" name="Content Placeholder 4">
            <a:extLst>
              <a:ext uri="{FF2B5EF4-FFF2-40B4-BE49-F238E27FC236}">
                <a16:creationId xmlns:a16="http://schemas.microsoft.com/office/drawing/2014/main" id="{DDC11C8A-7167-A5A8-C79E-4EBFACBB3098}"/>
              </a:ext>
            </a:extLst>
          </p:cNvPr>
          <p:cNvSpPr>
            <a:spLocks noGrp="1"/>
          </p:cNvSpPr>
          <p:nvPr>
            <p:ph sz="half" idx="2"/>
          </p:nvPr>
        </p:nvSpPr>
        <p:spPr/>
        <p:txBody>
          <a:bodyPr>
            <a:normAutofit fontScale="77500" lnSpcReduction="20000"/>
          </a:bodyPr>
          <a:lstStyle/>
          <a:p>
            <a:endParaRPr lang="en-US"/>
          </a:p>
        </p:txBody>
      </p:sp>
      <p:pic>
        <p:nvPicPr>
          <p:cNvPr id="6" name="Picture 5">
            <a:extLst>
              <a:ext uri="{FF2B5EF4-FFF2-40B4-BE49-F238E27FC236}">
                <a16:creationId xmlns:a16="http://schemas.microsoft.com/office/drawing/2014/main" id="{C8B63B09-91C4-23EC-A9C3-2AB50E8A13F5}"/>
              </a:ext>
            </a:extLst>
          </p:cNvPr>
          <p:cNvPicPr>
            <a:picLocks noChangeAspect="1"/>
          </p:cNvPicPr>
          <p:nvPr/>
        </p:nvPicPr>
        <p:blipFill>
          <a:blip r:embed="rId2"/>
          <a:stretch>
            <a:fillRect/>
          </a:stretch>
        </p:blipFill>
        <p:spPr>
          <a:xfrm>
            <a:off x="4925171" y="1399690"/>
            <a:ext cx="6642790" cy="4777273"/>
          </a:xfrm>
          <a:prstGeom prst="rect">
            <a:avLst/>
          </a:prstGeom>
        </p:spPr>
      </p:pic>
    </p:spTree>
    <p:extLst>
      <p:ext uri="{BB962C8B-B14F-4D97-AF65-F5344CB8AC3E}">
        <p14:creationId xmlns:p14="http://schemas.microsoft.com/office/powerpoint/2010/main" val="313966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Circuit with red LED on (picture)</a:t>
            </a:r>
          </a:p>
        </p:txBody>
      </p:sp>
      <p:pic>
        <p:nvPicPr>
          <p:cNvPr id="5" name="Content Placeholder 4">
            <a:extLst>
              <a:ext uri="{FF2B5EF4-FFF2-40B4-BE49-F238E27FC236}">
                <a16:creationId xmlns:a16="http://schemas.microsoft.com/office/drawing/2014/main" id="{5BC96A6B-A44F-256F-147E-FC716216E96C}"/>
              </a:ext>
            </a:extLst>
          </p:cNvPr>
          <p:cNvPicPr>
            <a:picLocks noGrp="1" noChangeAspect="1"/>
          </p:cNvPicPr>
          <p:nvPr>
            <p:ph idx="1"/>
          </p:nvPr>
        </p:nvPicPr>
        <p:blipFill>
          <a:blip r:embed="rId2"/>
          <a:stretch>
            <a:fillRect/>
          </a:stretch>
        </p:blipFill>
        <p:spPr>
          <a:xfrm>
            <a:off x="1172818" y="1480931"/>
            <a:ext cx="9204896" cy="4498956"/>
          </a:xfrm>
        </p:spPr>
      </p:pic>
    </p:spTree>
    <p:extLst>
      <p:ext uri="{BB962C8B-B14F-4D97-AF65-F5344CB8AC3E}">
        <p14:creationId xmlns:p14="http://schemas.microsoft.com/office/powerpoint/2010/main" val="24108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Serial Monitor (screenshot)</a:t>
            </a:r>
          </a:p>
        </p:txBody>
      </p:sp>
      <p:sp>
        <p:nvSpPr>
          <p:cNvPr id="4" name="Content Placeholder 3">
            <a:extLst>
              <a:ext uri="{FF2B5EF4-FFF2-40B4-BE49-F238E27FC236}">
                <a16:creationId xmlns:a16="http://schemas.microsoft.com/office/drawing/2014/main" id="{65C0C4C7-817A-5D26-0BEC-62B6C59EBB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211AE3E-CF18-39AB-73F8-421F2A610FFA}"/>
              </a:ext>
            </a:extLst>
          </p:cNvPr>
          <p:cNvPicPr>
            <a:picLocks noChangeAspect="1"/>
          </p:cNvPicPr>
          <p:nvPr/>
        </p:nvPicPr>
        <p:blipFill>
          <a:blip r:embed="rId2"/>
          <a:stretch>
            <a:fillRect/>
          </a:stretch>
        </p:blipFill>
        <p:spPr>
          <a:xfrm>
            <a:off x="838200" y="1480930"/>
            <a:ext cx="10628086" cy="4696033"/>
          </a:xfrm>
          <a:prstGeom prst="rect">
            <a:avLst/>
          </a:prstGeom>
        </p:spPr>
      </p:pic>
    </p:spTree>
    <p:extLst>
      <p:ext uri="{BB962C8B-B14F-4D97-AF65-F5344CB8AC3E}">
        <p14:creationId xmlns:p14="http://schemas.microsoft.com/office/powerpoint/2010/main" val="74807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latin typeface="Times New Roman" panose="02020603050405020304" pitchFamily="18" charset="0"/>
                <a:cs typeface="Times New Roman" panose="02020603050405020304" pitchFamily="18" charset="0"/>
              </a:rPr>
              <a:t>Circuit of door closed with Green LED ON (picture)</a:t>
            </a:r>
          </a:p>
        </p:txBody>
      </p:sp>
      <p:pic>
        <p:nvPicPr>
          <p:cNvPr id="5" name="Content Placeholder 4">
            <a:extLst>
              <a:ext uri="{FF2B5EF4-FFF2-40B4-BE49-F238E27FC236}">
                <a16:creationId xmlns:a16="http://schemas.microsoft.com/office/drawing/2014/main" id="{6A9E6C25-0975-9BE8-8C8D-B93B5AC28A47}"/>
              </a:ext>
            </a:extLst>
          </p:cNvPr>
          <p:cNvPicPr>
            <a:picLocks noGrp="1" noChangeAspect="1"/>
          </p:cNvPicPr>
          <p:nvPr>
            <p:ph idx="1"/>
          </p:nvPr>
        </p:nvPicPr>
        <p:blipFill>
          <a:blip r:embed="rId2"/>
          <a:stretch>
            <a:fillRect/>
          </a:stretch>
        </p:blipFill>
        <p:spPr>
          <a:xfrm>
            <a:off x="1366392" y="1825625"/>
            <a:ext cx="9459215" cy="4351338"/>
          </a:xfrm>
        </p:spPr>
      </p:pic>
    </p:spTree>
    <p:extLst>
      <p:ext uri="{BB962C8B-B14F-4D97-AF65-F5344CB8AC3E}">
        <p14:creationId xmlns:p14="http://schemas.microsoft.com/office/powerpoint/2010/main" val="271523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Circuit of door open with Green LED OFF (picture)</a:t>
            </a:r>
          </a:p>
        </p:txBody>
      </p:sp>
      <p:pic>
        <p:nvPicPr>
          <p:cNvPr id="5" name="Content Placeholder 4">
            <a:extLst>
              <a:ext uri="{FF2B5EF4-FFF2-40B4-BE49-F238E27FC236}">
                <a16:creationId xmlns:a16="http://schemas.microsoft.com/office/drawing/2014/main" id="{7F1BC540-21F4-9064-7DFA-AA58C415C377}"/>
              </a:ext>
            </a:extLst>
          </p:cNvPr>
          <p:cNvPicPr>
            <a:picLocks noGrp="1" noChangeAspect="1"/>
          </p:cNvPicPr>
          <p:nvPr>
            <p:ph idx="1"/>
          </p:nvPr>
        </p:nvPicPr>
        <p:blipFill>
          <a:blip r:embed="rId2"/>
          <a:stretch>
            <a:fillRect/>
          </a:stretch>
        </p:blipFill>
        <p:spPr>
          <a:xfrm>
            <a:off x="2425654" y="1825625"/>
            <a:ext cx="7340692" cy="4351338"/>
          </a:xfrm>
        </p:spPr>
      </p:pic>
    </p:spTree>
    <p:extLst>
      <p:ext uri="{BB962C8B-B14F-4D97-AF65-F5344CB8AC3E}">
        <p14:creationId xmlns:p14="http://schemas.microsoft.com/office/powerpoint/2010/main" val="76553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611</Words>
  <Application>Microsoft Office PowerPoint</Application>
  <PresentationFormat>Widescreen</PresentationFormat>
  <Paragraphs>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Smart Home Security System   </vt:lpstr>
      <vt:lpstr>Introduction</vt:lpstr>
      <vt:lpstr>Circuit (screenshot)</vt:lpstr>
      <vt:lpstr>Code (screenshot)</vt:lpstr>
      <vt:lpstr>Organization of Project Components (picture)</vt:lpstr>
      <vt:lpstr>Circuit with red LED on (picture)</vt:lpstr>
      <vt:lpstr>Serial Monitor (screenshot)</vt:lpstr>
      <vt:lpstr>Circuit of door closed with Green LED ON (picture)</vt:lpstr>
      <vt:lpstr>Circuit of door open with Green LED OFF (picture)</vt:lpstr>
      <vt:lpstr>Arduino Code (screenshot)</vt:lpstr>
      <vt:lpstr>Serial Monitor (screenshot)</vt:lpstr>
      <vt:lpstr>Circuit with green LED on (picture)</vt:lpstr>
      <vt:lpstr>Circuit with yellow LED on (picture)</vt:lpstr>
      <vt:lpstr>Circuit with red LED on (picture)</vt:lpstr>
      <vt:lpstr>Arduino Code (screenshot)</vt:lpstr>
      <vt:lpstr>Plot of data (graph from Excel)</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lpstr>References</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Ohrielle Cassiel</cp:lastModifiedBy>
  <cp:revision>13</cp:revision>
  <dcterms:created xsi:type="dcterms:W3CDTF">2022-05-26T18:48:27Z</dcterms:created>
  <dcterms:modified xsi:type="dcterms:W3CDTF">2024-10-20T20:54:26Z</dcterms:modified>
  <cp:category>CEIS</cp:category>
</cp:coreProperties>
</file>